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33"/>
  </p:notesMasterIdLst>
  <p:sldIdLst>
    <p:sldId id="256" r:id="rId2"/>
    <p:sldId id="290" r:id="rId3"/>
    <p:sldId id="257" r:id="rId4"/>
    <p:sldId id="291" r:id="rId5"/>
    <p:sldId id="258" r:id="rId6"/>
    <p:sldId id="265" r:id="rId7"/>
    <p:sldId id="266" r:id="rId8"/>
    <p:sldId id="267" r:id="rId9"/>
    <p:sldId id="259" r:id="rId10"/>
    <p:sldId id="292" r:id="rId11"/>
    <p:sldId id="271" r:id="rId12"/>
    <p:sldId id="270" r:id="rId13"/>
    <p:sldId id="295" r:id="rId14"/>
    <p:sldId id="274" r:id="rId15"/>
    <p:sldId id="273" r:id="rId16"/>
    <p:sldId id="272" r:id="rId17"/>
    <p:sldId id="275" r:id="rId18"/>
    <p:sldId id="276" r:id="rId19"/>
    <p:sldId id="279" r:id="rId20"/>
    <p:sldId id="293" r:id="rId21"/>
    <p:sldId id="283" r:id="rId22"/>
    <p:sldId id="294" r:id="rId23"/>
    <p:sldId id="278" r:id="rId24"/>
    <p:sldId id="282" r:id="rId25"/>
    <p:sldId id="277" r:id="rId26"/>
    <p:sldId id="269" r:id="rId27"/>
    <p:sldId id="261" r:id="rId28"/>
    <p:sldId id="287" r:id="rId29"/>
    <p:sldId id="262" r:id="rId30"/>
    <p:sldId id="288" r:id="rId31"/>
    <p:sldId id="263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929" autoAdjust="0"/>
    <p:restoredTop sz="94660"/>
  </p:normalViewPr>
  <p:slideViewPr>
    <p:cSldViewPr>
      <p:cViewPr varScale="1">
        <p:scale>
          <a:sx n="107" d="100"/>
          <a:sy n="107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40D1D-FCFA-4D07-81E7-F3746EDFFE78}" type="datetimeFigureOut">
              <a:rPr lang="th-TH" smtClean="0"/>
              <a:t>15/08/67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61164-F818-4537-81CD-9C1D164F93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840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B735301-19D5-4172-9EF3-72B084676FAC}" type="datetime1">
              <a:rPr lang="th-TH" smtClean="0"/>
              <a:t>15/08/67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3A65-768A-4F3B-BDB4-6C509B8C33F4}" type="datetime1">
              <a:rPr lang="th-TH" smtClean="0"/>
              <a:t>15/08/67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AEFE-0229-49FE-84D9-F73968DCE3D0}" type="datetime1">
              <a:rPr lang="th-TH" smtClean="0"/>
              <a:t>15/08/67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C3D9-C5AA-41D9-82AC-650D1026807A}" type="datetime1">
              <a:rPr lang="th-TH" smtClean="0"/>
              <a:t>15/08/67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9ACFB-FE57-4597-B6D5-1C9EE1FE0CDD}" type="datetime1">
              <a:rPr lang="th-TH" smtClean="0"/>
              <a:t>15/08/67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477-43F3-4191-A418-387ABB54C434}" type="datetime1">
              <a:rPr lang="th-TH" smtClean="0"/>
              <a:t>15/08/67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9BE2-1E41-4F59-83CA-BFD27175A96F}" type="datetime1">
              <a:rPr lang="th-TH" smtClean="0"/>
              <a:t>15/08/67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A7B3-1D58-4657-BCB9-33BF2A3BBC2E}" type="datetime1">
              <a:rPr lang="th-TH" smtClean="0"/>
              <a:t>15/08/67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2AC4-CDE1-451A-AA8A-5C74F7127AD0}" type="datetime1">
              <a:rPr lang="th-TH" smtClean="0"/>
              <a:t>15/08/67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3095-CC9F-4AF6-B801-E3C84D51927F}" type="datetime1">
              <a:rPr lang="th-TH" smtClean="0"/>
              <a:t>15/08/67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C6A6-7174-4005-82F5-2CC3312AC18F}" type="datetime1">
              <a:rPr lang="th-TH" smtClean="0"/>
              <a:t>15/08/67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182200-4752-444D-99AD-2247FBA1C2F1}" type="datetime1">
              <a:rPr lang="th-TH" smtClean="0"/>
              <a:t>15/08/67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54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บทที่ ๔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 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92888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โครงสร้างอำนาจการบริหารธุรกิจครอบครัว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71852"/>
            <a:ext cx="8280920" cy="462102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แบบการรวมอำนาจ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( 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Centraliza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t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ion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การรวมอำนาจการตัดสินใจไว้ที่ศูนย์กลาง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ผู้บริหารระดับสูง ตัดสินใจ แก้ปัญหา พิจารณาตามความเหมาะสม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ผู้บริหารระดับสูงมีอำนาจสูงสุดในการตัดสินชี้ขาด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ผู้ใต้บังคับบัญชารับฟังตามคำสั่งของผู้บังคับบัญชาภายใต้กรอบที่กำหนด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573AB0B-F142-407D-BD9A-F7332658FFD2}"/>
              </a:ext>
            </a:extLst>
          </p:cNvPr>
          <p:cNvSpPr/>
          <p:nvPr/>
        </p:nvSpPr>
        <p:spPr>
          <a:xfrm>
            <a:off x="7884368" y="5805264"/>
            <a:ext cx="432048" cy="687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640" y="908720"/>
            <a:ext cx="8208912" cy="4621023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ข้อดี</a:t>
            </a: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คือ ทำให้การบริหารงานสะดวก รวดเร็ว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และประหยัดเวลา </a:t>
            </a:r>
          </a:p>
          <a:p>
            <a:pPr marL="685800" lvl="2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ข้อด้อย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ไม่มีเวลาที่จะคิดค้น พัฒนาสินค้าหรือกลยุทธ์ที่เหมาะสมเพื่อการเติบโตขององค์กร</a:t>
            </a:r>
          </a:p>
          <a:p>
            <a:pPr marL="685800" lvl="2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ความเหมาะสม 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การรวมอำนาจเหมาะสำหรับองค์กรที่ก่อตั้งใหม่หรือองค์กรที่มีขนาดเล็ก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113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7"/>
            <a:ext cx="8208912" cy="288032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แบบการกระจายอำนาจ </a:t>
            </a:r>
            <a:r>
              <a:rPr lang="en-US" sz="3200" b="1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(Decentralization)</a:t>
            </a:r>
            <a:endParaRPr lang="th-TH" sz="3200" b="1" dirty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b="1" dirty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มอบอำนาจในการตัดสินใจให้แก่ผู้บริหารในระดับรอง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กระจายอำนาจสู่ระดับฝ่าย แผนก  ให้มีอำนาจในการตัดสินใจ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ผู้บริหารระดับสูง แต่งตั้งตัวแทนเพื่อตัดสินใจในทุกระดับชั้น</a:t>
            </a:r>
          </a:p>
          <a:p>
            <a:pPr marL="685800" lvl="2" indent="0">
              <a:buNone/>
            </a:pP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650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80920" cy="558415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ข้อดี 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b="1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แบ่งเบาภาระของผู้บริหารระดับสูง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องค์กรเกิดความยืดหยุ่น ผู้บริหารระดับล่างตัดสินปัญหาได้แทน</a:t>
            </a:r>
          </a:p>
          <a:p>
            <a:pPr marL="685800" lvl="2" indent="0">
              <a:buNone/>
            </a:pPr>
            <a:endParaRPr lang="th-TH" sz="3200" b="1" dirty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0" lvl="2" indent="0">
              <a:buNone/>
            </a:pPr>
            <a:r>
              <a:rPr lang="th-TH" sz="3200" b="1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ข้อด้อย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การตัดสินใจอาจผิดพลาด หากผู้มีอำนาจแทน ขาดประสบการณ์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rgbClr val="3E3D2D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การกระจายอำนาจมากเกินไปจะทำให้สูญเสียการควบคุม</a:t>
            </a:r>
            <a:endParaRPr lang="th-TH" sz="3200" dirty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endParaRPr lang="th-TH" sz="3200" dirty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958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62674"/>
            <a:ext cx="7024744" cy="1143000"/>
          </a:xfrm>
        </p:spPr>
        <p:txBody>
          <a:bodyPr>
            <a:normAutofit/>
          </a:bodyPr>
          <a:lstStyle/>
          <a:p>
            <a:pPr marL="450215">
              <a:lnSpc>
                <a:spcPct val="115000"/>
              </a:lnSpc>
              <a:spcAft>
                <a:spcPts val="0"/>
              </a:spcAft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อำนาจหน้าที่และการควบคุม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3857"/>
            <a:ext cx="7920880" cy="446546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วัตถุประสงค์ การรวมอำนาจ หรือการกระจายอำนาจ องค์กร โดยมีเป้าหมาย 2 ประการ คือ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การควบคุม และสร้างความสอดคล้องในการดำเนินงานเพื่อให้บรรลุเป้าหมาย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การจูงใจบุคลากรให้การปฏิบัติงานประสบความสำเร็จตามเป้าหมายขององค์กร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592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69934"/>
            <a:ext cx="820891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โครงสร้างองค์กรแบบสูง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(Tall Organization)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pic>
        <p:nvPicPr>
          <p:cNvPr id="6" name="ตัวแทนเนื้อหา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" r="-1815" b="39772"/>
          <a:stretch/>
        </p:blipFill>
        <p:spPr>
          <a:xfrm>
            <a:off x="1043490" y="1858378"/>
            <a:ext cx="7024744" cy="401889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444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7053"/>
            <a:ext cx="8424936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โครงสร้างองค์กรแบบราบ </a:t>
            </a:r>
            <a:r>
              <a:rPr lang="en-US" sz="48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(Flat Organization)</a:t>
            </a:r>
            <a:endParaRPr lang="th-TH" sz="4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 rotWithShape="1">
          <a:blip r:embed="rId2"/>
          <a:srcRect l="-1" t="59796" r="418"/>
          <a:stretch/>
        </p:blipFill>
        <p:spPr>
          <a:xfrm>
            <a:off x="1051286" y="2205211"/>
            <a:ext cx="6513010" cy="332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829343"/>
            <a:ext cx="8666545" cy="1008112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การพัฒนาองค์กร 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(Organization Development)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2348880"/>
            <a:ext cx="8028892" cy="259228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การพัฒนาองค์กร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(Organization Development)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หมายถึง กระบวนการที่จะพัฒนาโครงสร้าง วัฒนธรรม และการบริหารจัดการอย่างเป็นระบบ เพื่อเพิ่มประสิทธิภาพความสำเร็จขององค์กร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397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143000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h-TH" sz="48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การพัฒนาองค์กร </a:t>
            </a:r>
            <a:r>
              <a:rPr lang="en-US" sz="48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(Organization Development)</a:t>
            </a:r>
            <a:endParaRPr lang="th-TH" sz="4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67491"/>
            <a:ext cx="7992888" cy="5013837"/>
          </a:xfrm>
        </p:spPr>
        <p:txBody>
          <a:bodyPr>
            <a:normAutofit fontScale="92500" lnSpcReduction="20000"/>
          </a:bodyPr>
          <a:lstStyle/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ธุรกิจครอบครัว มีการแข่งขันอยู่ตลอดเวลา เพื่อให้อยู่รอดในภาวะเศรษฐกิจและสังคมในปัจจุบันที่เปลี่ยนแปลงไป องค์กรจึงจำเป็นต้องมีการพัฒนาในประเด็นดังต่อไปนี้</a:t>
            </a:r>
          </a:p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1. พัฒนาการโครงสร้างองค์กร</a:t>
            </a:r>
          </a:p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2.  พัฒนาการจัดการความยั่งยืน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เศรษฐกิจที่ดี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สังคมที่ดี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ระบบสิ่งแวดล้อมที่ดี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ความสามารถในการฟื้นตัวเมื่อเกิดวิกฤติ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การเปลี่ยนแปลงของเทคโนโลยี</a:t>
            </a:r>
          </a:p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73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37" y="432655"/>
            <a:ext cx="7024744" cy="1143000"/>
          </a:xfrm>
        </p:spPr>
        <p:txBody>
          <a:bodyPr>
            <a:normAutofit fontScale="90000"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ระบบ</a:t>
            </a:r>
            <a:r>
              <a:rPr lang="th-TH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ธรรมาภิ</a:t>
            </a: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บาลของธุรกิจครอบครัว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23" y="1783819"/>
            <a:ext cx="7848872" cy="4093453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 	</a:t>
            </a:r>
            <a:r>
              <a:rPr lang="th-TH" sz="3200" b="1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ธรรมาภิ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 (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Good Governance)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การปกครอง การบริหาร การจัดการการควบคุมดูแล กิจการต่าง ๆ ให้เป็นไปในครรลองธรรม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ธรรมที่ใช้ในการบริหารงาน ไม่ใช่หลักธรรมทางศาสนาเท่านั้น แต่รวมถึง ศีลธรรม คุณธรรม จริยธรรม และความถูกต้องชอบธรรมทั้งปวง ซึ่งวิญญูชนพึงมีและพึงประพฤติปฏิบัติ อาทิ ความโปร่งใสตรวจสอบได้ การปราศจากการแทรกแซงจากองค์กรภายนอก เป็นต้น </a:t>
            </a:r>
            <a:b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</a:b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393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>
            <a:no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920880" cy="3168352"/>
          </a:xfrm>
        </p:spPr>
        <p:txBody>
          <a:bodyPr>
            <a:noAutofit/>
          </a:bodyPr>
          <a:lstStyle/>
          <a:p>
            <a:pPr algn="ctr">
              <a:buFontTx/>
              <a:buChar char="-"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จุดเริ่มต้นของธุรกิจครอบครัว</a:t>
            </a:r>
            <a:endParaRPr lang="en-US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>
              <a:buFontTx/>
              <a:buChar char="-"/>
            </a:pP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* เริ่มจากคุณลักษณะความสามารถในการเป็นผู้ประกอบการ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* การเติบโตของธุรกิจครอบครัวเป็นไปตาม วัฏจักรธุรกิจ คือ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เริ่มต้น ขยายตัว เติบโต และถดถอย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D5BAF24-B9B4-4FAE-ADD3-AD7BFE49EF34}"/>
              </a:ext>
            </a:extLst>
          </p:cNvPr>
          <p:cNvSpPr/>
          <p:nvPr/>
        </p:nvSpPr>
        <p:spPr>
          <a:xfrm>
            <a:off x="8232322" y="5839090"/>
            <a:ext cx="2880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716" y="603035"/>
            <a:ext cx="7096634" cy="967176"/>
          </a:xfrm>
        </p:spPr>
        <p:txBody>
          <a:bodyPr>
            <a:normAutofit fontScale="90000"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หลักการพื้นฐานของธรรมา</a:t>
            </a:r>
            <a:r>
              <a:rPr lang="th-TH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ภิ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บาล</a:t>
            </a: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920880" cy="2736304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   1. ความตระหนักในภาระหน้าที่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(Accountability)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- เกิดจากการปฏิบัติหน้าที่ด้วยสำนึกรับผิดชอบอย่างแท้จริง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- ทำงานโดยไม่ใช่เพียงเพื่อให้ได้ชื่อว่าทำแล้ว แต่ยังต้องทำให้ดี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85A7B5A-543C-4284-B81D-486EE52F5D0C}"/>
              </a:ext>
            </a:extLst>
          </p:cNvPr>
          <p:cNvSpPr/>
          <p:nvPr/>
        </p:nvSpPr>
        <p:spPr>
          <a:xfrm>
            <a:off x="7956376" y="6021288"/>
            <a:ext cx="288032" cy="471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5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716" y="603035"/>
            <a:ext cx="7096634" cy="967176"/>
          </a:xfrm>
        </p:spPr>
        <p:txBody>
          <a:bodyPr>
            <a:normAutofit fontScale="90000"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หลักการพื้นฐานของธรรมา</a:t>
            </a:r>
            <a:r>
              <a:rPr lang="th-TH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ภิ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บาล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86" y="1844824"/>
            <a:ext cx="7920880" cy="4248472"/>
          </a:xfrm>
        </p:spPr>
        <p:txBody>
          <a:bodyPr>
            <a:norm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ความรับผิดชอบ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(Responsibility)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- เกิดขึ้นจากการกำหนดภารกิจของแต่ละฝ่ายไว้อย่างชัดเจน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- การกำหนดภารกิจ ไม่เกิดความซ้ำซ้อนในการทำงาน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- ทำให้เกิดความโปร่งใสในการปฏิบัติงาน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E70E71F-84E2-4D22-95BA-38C6CCE42E6D}"/>
              </a:ext>
            </a:extLst>
          </p:cNvPr>
          <p:cNvSpPr/>
          <p:nvPr/>
        </p:nvSpPr>
        <p:spPr>
          <a:xfrm>
            <a:off x="8172400" y="5817674"/>
            <a:ext cx="417050" cy="706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3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678362"/>
            <a:ext cx="7024744" cy="1143000"/>
          </a:xfrm>
        </p:spPr>
        <p:txBody>
          <a:bodyPr>
            <a:no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หลักการพื้นฐานของ</a:t>
            </a:r>
            <a:r>
              <a:rPr lang="th-TH" sz="4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ธรรมาภิ</a:t>
            </a: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บาล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416824" cy="3960440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  3. ความยุติธรรม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(Fairness) </a:t>
            </a: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ความยุติธรรมในการดำเนินธุรกิจเกิดจากการวางนโยบาย เพื่อให้บุคลากรแต่ฝ่ายปฏิบัติต่อผู้เกี่ยวข้องอย่างเท่าเทียมกัน ภายใต้หลักการที่ชัดเจน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FC58EB-9983-4EF6-87FC-C877097EE6E9}"/>
              </a:ext>
            </a:extLst>
          </p:cNvPr>
          <p:cNvSpPr/>
          <p:nvPr/>
        </p:nvSpPr>
        <p:spPr>
          <a:xfrm>
            <a:off x="8293204" y="5952815"/>
            <a:ext cx="28803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8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678362"/>
            <a:ext cx="7024744" cy="1143000"/>
          </a:xfrm>
        </p:spPr>
        <p:txBody>
          <a:bodyPr>
            <a:no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หลักการพื้นฐานของ</a:t>
            </a:r>
            <a:r>
              <a:rPr lang="th-TH" sz="4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ธรรมาภิ</a:t>
            </a: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บาล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416824" cy="3960440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ความโปร่งใส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(Transparency) </a:t>
            </a: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ความโปร่งใสตามหลัก</a:t>
            </a:r>
            <a:r>
              <a:rPr lang="th-TH" sz="3200" dirty="0" err="1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ธรรมาภิ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บาล หมายถึง การเปิดเผยข้อมูลต่อผู้มีส่วนได้ส่วนเสียอย่างถูกต้อง ครบถ้วนและทันเวลา เป็นอีกหนึ่งสาระสำคัญของหลัก</a:t>
            </a:r>
            <a:r>
              <a:rPr lang="th-TH" sz="3200" dirty="0" err="1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ธรรมาภิ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บาลเช่นกัน เช่น ข้อมูลสำคัญอย่างงบการเงินที่นำเสนอต่อผู้ถือหุ้น เป็นต้น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99DDAB6-1201-4D7B-A37C-BEA24ADDDC9E}"/>
              </a:ext>
            </a:extLst>
          </p:cNvPr>
          <p:cNvSpPr/>
          <p:nvPr/>
        </p:nvSpPr>
        <p:spPr>
          <a:xfrm>
            <a:off x="8172400" y="5949280"/>
            <a:ext cx="3600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09065"/>
            <a:ext cx="7024744" cy="1143000"/>
          </a:xfrm>
        </p:spPr>
        <p:txBody>
          <a:bodyPr>
            <a:no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หลักการพื้นฐานของ</a:t>
            </a:r>
            <a:r>
              <a:rPr lang="th-TH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ธรรมาภิ</a:t>
            </a: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บาล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136904" cy="3888432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        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5. มุ่งสู่ความเป็นเลิศ </a:t>
            </a:r>
            <a:r>
              <a:rPr lang="en-US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(Excellency) </a:t>
            </a:r>
            <a:endParaRPr lang="th-TH" sz="3200" b="1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มุ่งสร้างศักยภาพในการแข่งขันให้แก่ธุรกิจ 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 ส่งเสริมการปฏิบัติอันเป็นเลิศแก่บุคลากรทุกฝ่าย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 ส่งเสริมให้การปฏิบัติงานทุกด้านมุ่งไปสู่ความสมบูรณ์แบบ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-ต้องมีการวางนโยบายที่ชัดเจน หรือมีปรัชญาในการดำเนินธุรกิจ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2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19" y="339544"/>
            <a:ext cx="8640960" cy="1143000"/>
          </a:xfrm>
        </p:spPr>
        <p:txBody>
          <a:bodyPr>
            <a:noAutofit/>
          </a:bodyPr>
          <a:lstStyle/>
          <a:p>
            <a:pPr marL="457200" indent="270510">
              <a:lnSpc>
                <a:spcPct val="115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การนำธุรกิจครอบครัวเข้าจดทะเบียนในตลาดหลักทรัพย์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2" y="1597597"/>
            <a:ext cx="7704856" cy="4895278"/>
          </a:xfrm>
        </p:spPr>
        <p:txBody>
          <a:bodyPr>
            <a:normAutofit lnSpcReduction="10000"/>
          </a:bodyPr>
          <a:lstStyle/>
          <a:p>
            <a:pPr marL="45720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ประโยชน์ของการนำบริษัทเข้าจดทะเบียนในตลาดหลักทรัพย์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1. แหล่งเงินทุนระยะยาวที่ปราศจากภาระดอกเบี้ย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2. เสริมสร้างชื่อเสียงและภาพลักษณ์ที่ดีให้แก่บริษัท 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3. สร้างความภักดีและสร้างผลตอบแทนที่ดีให้แก่พนักงาน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4. สร้างความรับผิดชอบและการบริหารงานแบบมืออาชีพ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5. การดำรงอยู่ของธุรกิจในระยะยาวของธุรกิจครอบครัว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rgbClr val="3E3D2D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6. สร้างสภาพคล่องของผู้ถือหุ้น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rgbClr val="3E3D2D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 7. ประโยชน์ในด้านการจัดการภาษี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457200" indent="0" algn="thaiDist">
              <a:lnSpc>
                <a:spcPct val="115000"/>
              </a:lnSpc>
              <a:spcAft>
                <a:spcPts val="0"/>
              </a:spcAft>
              <a:buNone/>
            </a:pPr>
            <a:endParaRPr lang="en-US" sz="3200" dirty="0">
              <a:solidFill>
                <a:schemeClr val="tx1"/>
              </a:solidFill>
              <a:effectLst/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789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4491"/>
            <a:ext cx="8208911" cy="1143000"/>
          </a:xfrm>
        </p:spPr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ปัจจัยที่ต้องระวังเมื่อนำธุรกิจเข้าสู่ตลาดหลักทรัพย์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20880" cy="4680520"/>
          </a:xfrm>
        </p:spPr>
        <p:txBody>
          <a:bodyPr>
            <a:normAutofit fontScale="92500"/>
          </a:bodyPr>
          <a:lstStyle/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1. หุ้นจะถูกกระจายไปยังบุคคลภายนอก มีความเสี่ยงในการถูก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      เข้าครอบครอง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(Takeover)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2.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สัดส่วนความเป็นเจ้าของลดลง 	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3. บริษัทต้องเปิดเผยข้อมูล ถูกตรวจสอบจากองค์กรต่างๆ เช่น 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    สำนักงานคณะกรรมการกำกับหลักทรัพย์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th-TH" sz="3200" dirty="0" err="1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ก.ล.ต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4. ต้องปฏิบัติตามกฎระเบียบของตลาดหลักทรัพย์ ขาดความ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     คล่องตัวในการบริหารจัดการ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8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74287"/>
            <a:ext cx="8594537" cy="1405960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รูปแบบของบริษัทธุรกิจครอบครัว </a:t>
            </a:r>
            <a:r>
              <a:rPr lang="en-US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: </a:t>
            </a:r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บริษัทโฮลดิ้ง </a:t>
            </a:r>
            <a:r>
              <a:rPr lang="en-US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(Holding Company)</a:t>
            </a:r>
            <a:r>
              <a:rPr lang="en-US" sz="4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44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235" y="2321859"/>
            <a:ext cx="8228221" cy="413147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บริษัท ประกอบธุรกิจโดยมีรายได้จากการถือหุ้นในบริษัทอื่น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 บริษัท ไม่มีการประกอบธุรกิจอย่างมีนัยสำคัญของตนเอง 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การจัดตั้งบริษัทโฮลดิ้ง ของครอบครัว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เพื่อการปกป้องทรัพย์สินทางด้านกฎหมาย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เพื่อความรับผิดชอบของสมาชิกในครอบครัว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เพื่อให้การควบคุมกิจการอยู่ในกลุ่มของครอบครัว</a:t>
            </a: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805264"/>
            <a:ext cx="7439573" cy="847416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100932"/>
            <a:ext cx="7218900" cy="448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5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th-TH" sz="6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75252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ความสำเร็จในการบริหารธุรกิจครอบครัว</a:t>
            </a:r>
            <a:endParaRPr lang="en-US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* เกิดจากพัฒนาการอย่างต่อเนื่องในด้านการลงทุน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*การจัดการทุกขอบเขตของธุรกิจ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* การสร้างมูลค่าเพิ่มให้แก่ธุรกิจ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th-TH" sz="3200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สิ่งเหล่านี้นำมาสู่การจัดโครงสร้างธุรกิจครอบครัวอย่างมีประสิทธิภาพ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89616"/>
            <a:ext cx="7024744" cy="1143000"/>
          </a:xfrm>
        </p:spPr>
        <p:txBody>
          <a:bodyPr/>
          <a:lstStyle/>
          <a:p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แบบฝึกหัดท้ายบท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31</a:t>
            </a:fld>
            <a:endParaRPr lang="th-TH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3" y="1844824"/>
            <a:ext cx="7551675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692696"/>
            <a:ext cx="8666545" cy="1143000"/>
          </a:xfrm>
        </p:spPr>
        <p:txBody>
          <a:bodyPr>
            <a:noAutofit/>
          </a:bodyPr>
          <a:lstStyle/>
          <a:p>
            <a:br>
              <a:rPr lang="th-TH" sz="5400" b="1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br>
              <a:rPr lang="th-TH" sz="5400" b="1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br>
              <a:rPr lang="th-TH" sz="5400" b="1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br>
              <a:rPr lang="th-TH" sz="5400" b="1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br>
              <a:rPr lang="th-TH" sz="5400" b="1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วงจรชีวิตของธุรกิจ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 (Business life cycle)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060848"/>
            <a:ext cx="7416824" cy="41044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แบ่งออกเป็น 4 ช่วง 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ช่วงที่ 1 เริ่มต้น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(Startup)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ช่วงที่ 2 การขยายตัว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(Expansion/Formalization)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ช่วงที่ 3 เติบโตเต็มที่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(Maturity)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ช่วงที่ 4 ถดถอย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(Decline)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68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920880" cy="1143000"/>
          </a:xfrm>
        </p:spPr>
        <p:txBody>
          <a:bodyPr>
            <a:noAutofit/>
          </a:bodyPr>
          <a:lstStyle/>
          <a:p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96" y="1835696"/>
            <a:ext cx="7776864" cy="38416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ช่วงที่ 1 เริ่มต้น </a:t>
            </a:r>
            <a:r>
              <a:rPr lang="en-US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(Startup) </a:t>
            </a:r>
            <a:endParaRPr lang="th-TH" sz="44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ครอบครัวจึงมีบทบาทสำคัญในการสนับสนุนเงินทุนเริ่มต้น	- เงินทุนเริ่มต้นจะมีต้นทุนต่ำ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-มีความยืดหยุ่นด้านต่างๆสูง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97892"/>
            <a:ext cx="7920880" cy="430737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ช่วงที่ 2 การขยายตัว </a:t>
            </a:r>
            <a:r>
              <a:rPr lang="en-US" sz="3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(Expansion/Formalization)</a:t>
            </a:r>
            <a:r>
              <a:rPr lang="th-TH" sz="3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68580" indent="0">
              <a:buNone/>
            </a:pPr>
            <a:endParaRPr lang="th-TH" sz="38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สมาชิกครอบครัวมีบทบาท ธุรกิจที่ชัดเจน 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มีการมอบหมายงานแก่สมาชิกครอบครัว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เริ่มสรรหาบุคคลจากภายนอกเข้ามาร่วมงานด้วย</a:t>
            </a:r>
            <a:endParaRPr lang="en-US" sz="3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en-US" sz="3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817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664" y="1268760"/>
            <a:ext cx="7776864" cy="4896544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h-TH" sz="3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ช่วงที่ 3 เติบโตเต็มที่ </a:t>
            </a:r>
            <a:r>
              <a:rPr lang="en-US" sz="3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(Maturity)</a:t>
            </a:r>
          </a:p>
          <a:p>
            <a:pPr marL="68580" indent="0">
              <a:buNone/>
            </a:pPr>
            <a:endParaRPr lang="en-US" sz="3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เจ้าของกิจการ ส่งผ่านไปยังรุ่นลูก หลาน หรือรุ่นถัดไป</a:t>
            </a:r>
            <a:r>
              <a:rPr lang="en-US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เข้ามาสานต่อ 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สถานะยังเป็นเจ้ากิจการ และควบคุมธุรกิจ	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การถือหุ้นในนามนิติบุคคล / บริษัทถือหุ้นแทน </a:t>
            </a:r>
            <a:endParaRPr lang="en-US" sz="3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(Holding Companies)</a:t>
            </a:r>
          </a:p>
          <a:p>
            <a:pPr marL="68580" lvl="0" indent="0">
              <a:buNone/>
            </a:pPr>
            <a:r>
              <a:rPr lang="th-TH" sz="3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en-US" sz="3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61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0324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ช่วงที่ 4 ถดถอย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(Decline) </a:t>
            </a:r>
            <a:endParaRPr lang="th-TH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ธุรกิจครอบครัวเข้าสู่ยุคตกต่ำ หรือถดถอย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บทบาทครอบครัว คือ การสนับสนุนเงินทุนเพื่อเริ่มต้นกิจการใหม่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รักษาบุคลากรและสายสัมพันธ์ที่ดี เพื่อนำไปสู่การเกิดธุรกิจใหม่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en-US" sz="3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521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136904" cy="817160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โครงสร้างอำนาจการบริหารธุรกิจครอบครัว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82872"/>
            <a:ext cx="7992888" cy="3184632"/>
          </a:xfrm>
        </p:spPr>
        <p:txBody>
          <a:bodyPr>
            <a:normAutofit/>
          </a:bodyPr>
          <a:lstStyle/>
          <a:p>
            <a:pPr lvl="2" algn="just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เกิดจากค่านิยมและวัฒนธรรมในครอบครัว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ส่งผลต่อรูปแบบการบริหารจัดการ การตัดสินใจ การแก้ไขปัญหา 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ความซับซ้อนของโครงสร้างและการสืบทอดธุรกิจครอบครัว   เกิดขึ้นจากรูปแบบการบริหารจัดการ</a:t>
            </a:r>
          </a:p>
          <a:p>
            <a:pPr lvl="5" algn="just">
              <a:buFont typeface="Wingdings" panose="05000000000000000000" pitchFamily="2" charset="2"/>
              <a:buChar char="v"/>
            </a:pPr>
            <a:r>
              <a:rPr lang="th-TH" sz="2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แบบการรวมอำนาจ </a:t>
            </a:r>
            <a:r>
              <a:rPr lang="en-US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Centraliza</a:t>
            </a:r>
            <a:r>
              <a:rPr lang="en-US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ion </a:t>
            </a:r>
            <a:r>
              <a:rPr lang="en-US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th-TH" sz="3200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5" algn="just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แบบการกระจายอำนาจ (</a:t>
            </a:r>
            <a:r>
              <a:rPr lang="en-US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Decentralization)</a:t>
            </a:r>
          </a:p>
          <a:p>
            <a:pPr marL="68580" lvl="0" indent="0">
              <a:buClr>
                <a:srgbClr val="94C600"/>
              </a:buClr>
              <a:buNone/>
            </a:pPr>
            <a:endParaRPr lang="en-US" sz="3200" b="1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742</TotalTime>
  <Words>1858</Words>
  <Application>Microsoft Office PowerPoint</Application>
  <PresentationFormat>On-screen Show (4:3)</PresentationFormat>
  <Paragraphs>228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๔ </vt:lpstr>
      <vt:lpstr>บทนำ</vt:lpstr>
      <vt:lpstr>PowerPoint Presentation</vt:lpstr>
      <vt:lpstr>     วงจรชีวิตของธุรกิจ (Business life cycle)</vt:lpstr>
      <vt:lpstr>     </vt:lpstr>
      <vt:lpstr>PowerPoint Presentation</vt:lpstr>
      <vt:lpstr>PowerPoint Presentation</vt:lpstr>
      <vt:lpstr>PowerPoint Presentation</vt:lpstr>
      <vt:lpstr>โครงสร้างอำนาจการบริหารธุรกิจครอบครัว</vt:lpstr>
      <vt:lpstr>โครงสร้างอำนาจการบริหารธุรกิจครอบครัว</vt:lpstr>
      <vt:lpstr>PowerPoint Presentation</vt:lpstr>
      <vt:lpstr>PowerPoint Presentation</vt:lpstr>
      <vt:lpstr>PowerPoint Presentation</vt:lpstr>
      <vt:lpstr>อำนาจหน้าที่และการควบคุม</vt:lpstr>
      <vt:lpstr>โครงสร้างองค์กรแบบสูง (Tall Organization)</vt:lpstr>
      <vt:lpstr>โครงสร้างองค์กรแบบราบ (Flat Organization)</vt:lpstr>
      <vt:lpstr>         การพัฒนาองค์กร (Organization Development)</vt:lpstr>
      <vt:lpstr>การพัฒนาองค์กร (Organization Development)</vt:lpstr>
      <vt:lpstr>ระบบธรรมาภิบาลของธุรกิจครอบครัว</vt:lpstr>
      <vt:lpstr>หลักการพื้นฐานของธรรมาภิบาล</vt:lpstr>
      <vt:lpstr>หลักการพื้นฐานของธรรมาภิบาล</vt:lpstr>
      <vt:lpstr>หลักการพื้นฐานของธรรมาภิบาล</vt:lpstr>
      <vt:lpstr>หลักการพื้นฐานของธรรมาภิบาล</vt:lpstr>
      <vt:lpstr>หลักการพื้นฐานของธรรมาภิบาล</vt:lpstr>
      <vt:lpstr>การนำธุรกิจครอบครัวเข้าจดทะเบียนในตลาดหลักทรัพย์</vt:lpstr>
      <vt:lpstr>ปัจจัยที่ต้องระวังเมื่อนำธุรกิจเข้าสู่ตลาดหลักทรัพย์</vt:lpstr>
      <vt:lpstr>รูปแบบของบริษัทธุรกิจครอบครัว : บริษัทโฮลดิ้ง (Holding Company) </vt:lpstr>
      <vt:lpstr>PowerPoint Presentation</vt:lpstr>
      <vt:lpstr>จบการบรรยาย</vt:lpstr>
      <vt:lpstr>เอกสารอ้างอิง</vt:lpstr>
      <vt:lpstr>แบบฝึกหัดท้ายบท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57</cp:revision>
  <dcterms:created xsi:type="dcterms:W3CDTF">2018-12-26T08:12:22Z</dcterms:created>
  <dcterms:modified xsi:type="dcterms:W3CDTF">2024-08-15T01:13:01Z</dcterms:modified>
</cp:coreProperties>
</file>